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0"/>
  </p:notesMasterIdLst>
  <p:handoutMasterIdLst>
    <p:handoutMasterId r:id="rId31"/>
  </p:handoutMasterIdLst>
  <p:sldIdLst>
    <p:sldId id="290" r:id="rId2"/>
    <p:sldId id="259" r:id="rId3"/>
    <p:sldId id="270" r:id="rId4"/>
    <p:sldId id="303" r:id="rId5"/>
    <p:sldId id="275" r:id="rId6"/>
    <p:sldId id="304" r:id="rId7"/>
    <p:sldId id="316" r:id="rId8"/>
    <p:sldId id="307" r:id="rId9"/>
    <p:sldId id="329" r:id="rId10"/>
    <p:sldId id="287" r:id="rId11"/>
    <p:sldId id="330" r:id="rId12"/>
    <p:sldId id="332" r:id="rId13"/>
    <p:sldId id="334" r:id="rId14"/>
    <p:sldId id="335" r:id="rId15"/>
    <p:sldId id="314" r:id="rId16"/>
    <p:sldId id="326" r:id="rId17"/>
    <p:sldId id="315" r:id="rId18"/>
    <p:sldId id="327" r:id="rId19"/>
    <p:sldId id="328" r:id="rId20"/>
    <p:sldId id="317" r:id="rId21"/>
    <p:sldId id="319" r:id="rId22"/>
    <p:sldId id="320" r:id="rId23"/>
    <p:sldId id="324" r:id="rId24"/>
    <p:sldId id="338" r:id="rId25"/>
    <p:sldId id="337" r:id="rId26"/>
    <p:sldId id="296" r:id="rId27"/>
    <p:sldId id="325" r:id="rId28"/>
    <p:sldId id="336" r:id="rId29"/>
  </p:sldIdLst>
  <p:sldSz cx="9144000" cy="6858000" type="screen4x3"/>
  <p:notesSz cx="7010400" cy="92964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966"/>
    <a:srgbClr val="16F61B"/>
    <a:srgbClr val="C0D4E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363" autoAdjust="0"/>
    <p:restoredTop sz="94638" autoAdjust="0"/>
  </p:normalViewPr>
  <p:slideViewPr>
    <p:cSldViewPr>
      <p:cViewPr>
        <p:scale>
          <a:sx n="59" d="100"/>
          <a:sy n="59" d="100"/>
        </p:scale>
        <p:origin x="-1554" y="-10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2CF79D46-2A03-45EC-BC96-FE803BA2C2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019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16ABF679-B949-4E0C-AAA6-3660833580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0969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BF679-B949-4E0C-AAA6-3660833580D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WA Slide Mas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0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768F0-D5CE-49A6-9083-12B6671EDBCF}" type="datetime1">
              <a:rPr lang="en-US"/>
              <a:pPr>
                <a:defRPr/>
              </a:pPr>
              <a:t>10/17/2012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E2642-FEAC-4348-B286-B22391992930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7116A-C5F9-4764-9E1F-FB13903DD6F1}" type="datetime1">
              <a:rPr lang="en-US"/>
              <a:pPr>
                <a:defRPr/>
              </a:pPr>
              <a:t>10/17/2012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D870D-19CE-4D5C-B1CC-7B24BC25FE83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BA941-6AB7-4473-919F-CFCA26132358}" type="datetime1">
              <a:rPr lang="en-US"/>
              <a:pPr>
                <a:defRPr/>
              </a:pPr>
              <a:t>10/17/2012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1B6A7-841A-492E-9D31-13F8B05D2122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7416824" cy="1008112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53FF9-032B-4A94-8059-B0A6C58121C6}" type="datetime1">
              <a:rPr lang="en-US"/>
              <a:pPr>
                <a:defRPr/>
              </a:pPr>
              <a:t>10/17/2012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CF049-932F-4BC6-9763-B11650041336}" type="slidenum">
              <a:rPr lang="en-ZA"/>
              <a:pPr>
                <a:defRPr/>
              </a:pPr>
              <a:t>‹#›</a:t>
            </a:fld>
            <a:endParaRPr lang="en-ZA"/>
          </a:p>
        </p:txBody>
      </p:sp>
      <p:sp>
        <p:nvSpPr>
          <p:cNvPr id="7" name="Rectangle 6"/>
          <p:cNvSpPr/>
          <p:nvPr userDrawn="1"/>
        </p:nvSpPr>
        <p:spPr>
          <a:xfrm>
            <a:off x="0" y="5445224"/>
            <a:ext cx="9144000" cy="1412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15D92-F07D-4261-BBCA-8FF371508EC0}" type="datetime1">
              <a:rPr lang="en-US"/>
              <a:pPr>
                <a:defRPr/>
              </a:pPr>
              <a:t>10/17/2012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BD236-11D6-49D8-AAF7-13C5719831E5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39059-E44A-41EF-BA4B-8DE013293E9A}" type="datetime1">
              <a:rPr lang="en-US"/>
              <a:pPr>
                <a:defRPr/>
              </a:pPr>
              <a:t>10/17/2012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A0BEE-783D-4EE7-9E76-B4E59A74D694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8621A-E713-4ADD-AD88-A3FBF993AE94}" type="datetime1">
              <a:rPr lang="en-US"/>
              <a:pPr>
                <a:defRPr/>
              </a:pPr>
              <a:t>10/17/2012</a:t>
            </a:fld>
            <a:endParaRPr lang="en-Z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99EE9-D637-4561-AFBD-B0E9B6433F1C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40B95-2306-49D0-B54A-66D4DD4BBB8B}" type="datetime1">
              <a:rPr lang="en-US"/>
              <a:pPr>
                <a:defRPr/>
              </a:pPr>
              <a:t>10/17/2012</a:t>
            </a:fld>
            <a:endParaRPr lang="en-Z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762A0-0326-46E7-B656-D1698404638E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7B2A8-D267-40F0-82A3-C00FD9719BE4}" type="datetime1">
              <a:rPr lang="en-US"/>
              <a:pPr>
                <a:defRPr/>
              </a:pPr>
              <a:t>10/17/2012</a:t>
            </a:fld>
            <a:endParaRPr lang="en-Z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C5980-BEA9-4961-8046-1238E74FD09A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DE682-C68A-47E8-A4DA-03A9E9B6820A}" type="datetime1">
              <a:rPr lang="en-US"/>
              <a:pPr>
                <a:defRPr/>
              </a:pPr>
              <a:t>10/17/2012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73CC9-9E5C-4266-BED3-7F715D955334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343E5-19F9-40C2-82B2-53F0FBD04702}" type="datetime1">
              <a:rPr lang="en-US"/>
              <a:pPr>
                <a:defRPr/>
              </a:pPr>
              <a:t>10/17/2012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C0374-96F0-47FB-9447-E6A9878F469C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DE39CF-DE1B-43B6-9CD4-0D893AB8F8FE}" type="datetime1">
              <a:rPr lang="en-US"/>
              <a:pPr>
                <a:defRPr/>
              </a:pPr>
              <a:t>10/17/2012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ZA"/>
          </a:p>
        </p:txBody>
      </p:sp>
      <p:pic>
        <p:nvPicPr>
          <p:cNvPr id="1030" name="Picture 6" descr="DWA Slide Master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 flipV="1">
            <a:off x="0" y="1270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0D9EE7-3BE9-4B84-9CC2-E8543B446AA9}" type="slidenum">
              <a:rPr lang="en-ZA"/>
              <a:pPr>
                <a:defRPr/>
              </a:pPr>
              <a:t>‹#›</a:t>
            </a:fld>
            <a:endParaRPr lang="en-ZA"/>
          </a:p>
        </p:txBody>
      </p:sp>
      <p:pic>
        <p:nvPicPr>
          <p:cNvPr id="8" name="Picture 6" descr="DWA Slide Master.jpg"/>
          <p:cNvPicPr>
            <a:picLocks noChangeAspect="1"/>
          </p:cNvPicPr>
          <p:nvPr userDrawn="1"/>
        </p:nvPicPr>
        <p:blipFill>
          <a:blip r:embed="rId13" cstate="print"/>
          <a:srcRect t="85688"/>
          <a:stretch>
            <a:fillRect/>
          </a:stretch>
        </p:blipFill>
        <p:spPr bwMode="auto">
          <a:xfrm>
            <a:off x="0" y="0"/>
            <a:ext cx="91440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6.dwa.gov.za/ofsrt/" TargetMode="External"/><Relationship Id="rId2" Type="http://schemas.openxmlformats.org/officeDocument/2006/relationships/hyperlink" Target="http://www.ofs-rt.co.za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36712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3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</a:t>
            </a:r>
            <a:r>
              <a:rPr lang="en-ZA" sz="3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Application of a Real-Time Operational Water Resources Decision Support System (DSS) for the Orange-Fish-Sundays Water Transfer </a:t>
            </a:r>
            <a:r>
              <a:rPr lang="en-ZA" sz="3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Scheme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1800" y="3645024"/>
            <a:ext cx="3240360" cy="338554"/>
          </a:xfr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  <a:latin typeface="Verdana" pitchFamily="34" charset="0"/>
              </a:rPr>
              <a:t>18</a:t>
            </a:r>
            <a:r>
              <a:rPr lang="en-US" sz="1600" baseline="30000" dirty="0" smtClean="0">
                <a:solidFill>
                  <a:schemeClr val="tx1"/>
                </a:solidFill>
                <a:latin typeface="Verdana" pitchFamily="34" charset="0"/>
              </a:rPr>
              <a:t>th</a:t>
            </a:r>
            <a:r>
              <a:rPr lang="en-US" sz="16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Verdana" pitchFamily="34" charset="0"/>
              </a:rPr>
              <a:t>October </a:t>
            </a:r>
            <a:r>
              <a:rPr lang="en-US" sz="1600" dirty="0">
                <a:solidFill>
                  <a:schemeClr val="tx1"/>
                </a:solidFill>
                <a:latin typeface="Verdana" pitchFamily="34" charset="0"/>
              </a:rPr>
              <a:t>2012</a:t>
            </a:r>
          </a:p>
        </p:txBody>
      </p:sp>
      <p:sp>
        <p:nvSpPr>
          <p:cNvPr id="3" name="Rectangle 2"/>
          <p:cNvSpPr/>
          <p:nvPr/>
        </p:nvSpPr>
        <p:spPr>
          <a:xfrm>
            <a:off x="503548" y="2796897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dirty="0" smtClean="0">
                <a:solidFill>
                  <a:schemeClr val="tx1"/>
                </a:solidFill>
              </a:rPr>
              <a:t>Pieter Retief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8596" y="3929066"/>
            <a:ext cx="8286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2800" i="1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rgbClr val="004966"/>
                  </a:outerShdw>
                </a:effectLst>
                <a:latin typeface="+mj-lt"/>
                <a:ea typeface="+mj-ea"/>
                <a:cs typeface="+mj-cs"/>
              </a:rPr>
              <a:t>Algoa Reconciliation Strategy: Administrative and Technical Support Group 4</a:t>
            </a:r>
            <a:r>
              <a:rPr lang="en-ZA" sz="2800" i="1" baseline="300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rgbClr val="004966"/>
                  </a:outerShdw>
                </a:effectLst>
                <a:latin typeface="+mj-lt"/>
                <a:ea typeface="+mj-ea"/>
                <a:cs typeface="+mj-cs"/>
              </a:rPr>
              <a:t>th</a:t>
            </a:r>
            <a:r>
              <a:rPr lang="en-ZA" sz="2800" i="1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rgbClr val="004966"/>
                  </a:outerShdw>
                </a:effectLst>
                <a:latin typeface="+mj-lt"/>
                <a:ea typeface="+mj-ea"/>
                <a:cs typeface="+mj-cs"/>
              </a:rPr>
              <a:t> Meeting</a:t>
            </a:r>
            <a:endParaRPr lang="en-ZA" sz="2800" i="1" dirty="0" smtClean="0">
              <a:solidFill>
                <a:schemeClr val="tx1"/>
              </a:solidFill>
              <a:effectLst>
                <a:outerShdw blurRad="50800" dist="50800" dir="5400000" algn="ctr" rotWithShape="0">
                  <a:srgbClr val="004966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7216" y="0"/>
            <a:ext cx="7056784" cy="1008112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SIMULATION MODELLING:</a:t>
            </a:r>
            <a:br>
              <a:rPr lang="en-ZA" dirty="0" smtClean="0"/>
            </a:br>
            <a:r>
              <a:rPr lang="en-ZA" dirty="0" smtClean="0"/>
              <a:t>Outputs / Objectives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ZA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Outputs / Objectives of model:</a:t>
            </a:r>
          </a:p>
          <a:p>
            <a:pPr>
              <a:buFont typeface="Wingdings" pitchFamily="2" charset="2"/>
              <a:buChar char="q"/>
            </a:pPr>
            <a:r>
              <a:rPr lang="en-ZA" sz="1600" dirty="0" smtClean="0"/>
              <a:t>Ensure irrigation demands are satisfied</a:t>
            </a:r>
          </a:p>
          <a:p>
            <a:pPr>
              <a:buFont typeface="Wingdings" pitchFamily="2" charset="2"/>
              <a:buChar char="q"/>
            </a:pPr>
            <a:r>
              <a:rPr lang="en-ZA" sz="1600" dirty="0" smtClean="0"/>
              <a:t>Maintain water quality to acceptable limits</a:t>
            </a:r>
          </a:p>
          <a:p>
            <a:pPr>
              <a:buFont typeface="Wingdings" pitchFamily="2" charset="2"/>
              <a:buChar char="q"/>
            </a:pPr>
            <a:r>
              <a:rPr lang="en-ZA" sz="1600" dirty="0" smtClean="0"/>
              <a:t>Maintain minimum environmental flow</a:t>
            </a:r>
          </a:p>
          <a:p>
            <a:pPr>
              <a:buFont typeface="Wingdings" pitchFamily="2" charset="2"/>
              <a:buChar char="q"/>
            </a:pPr>
            <a:r>
              <a:rPr lang="en-ZA" sz="1600" dirty="0" smtClean="0"/>
              <a:t>Maintain reservoir levels at specified limits</a:t>
            </a:r>
          </a:p>
          <a:p>
            <a:pPr>
              <a:buFont typeface="Wingdings" pitchFamily="2" charset="2"/>
              <a:buChar char="q"/>
            </a:pPr>
            <a:r>
              <a:rPr lang="en-ZA" sz="1600" dirty="0" smtClean="0"/>
              <a:t>Safe operation of reservoirs during floods</a:t>
            </a:r>
          </a:p>
          <a:p>
            <a:pPr>
              <a:buFont typeface="Wingdings" pitchFamily="2" charset="2"/>
              <a:buChar char="q"/>
            </a:pPr>
            <a:r>
              <a:rPr lang="en-ZA" sz="1600" dirty="0" smtClean="0"/>
              <a:t>Divert excess flood water</a:t>
            </a:r>
          </a:p>
          <a:p>
            <a:pPr>
              <a:buFont typeface="Wingdings" pitchFamily="2" charset="2"/>
              <a:buChar char="q"/>
            </a:pPr>
            <a:r>
              <a:rPr lang="en-ZA" sz="1600" dirty="0" smtClean="0"/>
              <a:t>Provide forecasts of water flow and TDS at key network locations</a:t>
            </a:r>
          </a:p>
          <a:p>
            <a:pPr>
              <a:buNone/>
            </a:pPr>
            <a:r>
              <a:rPr lang="en-ZA" sz="20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These are satisfied by recommending decision support for 7 releases: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ZA" sz="1600" dirty="0" smtClean="0"/>
              <a:t>OVIS tunnel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ZA" sz="1600" dirty="0" smtClean="0"/>
              <a:t>Grassridge River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ZA" sz="1600" dirty="0" smtClean="0"/>
              <a:t>Elandsdrift  River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ZA" sz="1600" dirty="0" smtClean="0"/>
              <a:t>Elandsdrift  Canal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ZA" sz="1600" dirty="0" err="1" smtClean="0"/>
              <a:t>DeMistkraal</a:t>
            </a:r>
            <a:r>
              <a:rPr lang="en-ZA" sz="1600" dirty="0" smtClean="0"/>
              <a:t> River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ZA" sz="1600" dirty="0" err="1" smtClean="0"/>
              <a:t>DeMistkraal</a:t>
            </a:r>
            <a:r>
              <a:rPr lang="en-ZA" sz="1600" dirty="0" smtClean="0"/>
              <a:t> Canal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ZA" sz="1600" dirty="0" smtClean="0"/>
              <a:t>Darlington River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SIMULATION MODELLING:</a:t>
            </a:r>
            <a:br>
              <a:rPr lang="en-ZA" dirty="0" smtClean="0"/>
            </a:br>
            <a:r>
              <a:rPr lang="en-ZA" dirty="0" smtClean="0"/>
              <a:t>Example Model Outputs</a:t>
            </a:r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BCF049-932F-4BC6-9763-B11650041336}" type="slidenum">
              <a:rPr lang="en-ZA" smtClean="0"/>
              <a:pPr>
                <a:defRPr/>
              </a:pPr>
              <a:t>11</a:t>
            </a:fld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ZA" dirty="0" smtClean="0"/>
              <a:t>Example model output based on data stored in framework: Nov &amp; Dec 2011</a:t>
            </a:r>
          </a:p>
          <a:p>
            <a:pPr lvl="1">
              <a:buFont typeface="Wingdings" pitchFamily="2" charset="2"/>
              <a:buChar char="§"/>
            </a:pPr>
            <a:r>
              <a:rPr lang="en-ZA" dirty="0" smtClean="0"/>
              <a:t>Simulated vs. observed flow</a:t>
            </a:r>
          </a:p>
          <a:p>
            <a:pPr lvl="1">
              <a:buFont typeface="Wingdings" pitchFamily="2" charset="2"/>
              <a:buChar char="§"/>
            </a:pPr>
            <a:r>
              <a:rPr lang="en-ZA" dirty="0" smtClean="0"/>
              <a:t>Simulated vs. observed TDS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35883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SIMULATION MODELLING:</a:t>
            </a:r>
            <a:br>
              <a:rPr lang="en-ZA" dirty="0" smtClean="0"/>
            </a:br>
            <a:r>
              <a:rPr lang="en-ZA" dirty="0" smtClean="0"/>
              <a:t>Q3H005 - Waaikraal (River Gauge)</a:t>
            </a:r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BCF049-932F-4BC6-9763-B11650041336}" type="slidenum">
              <a:rPr lang="en-ZA" smtClean="0"/>
              <a:pPr>
                <a:defRPr/>
              </a:pPr>
              <a:t>12</a:t>
            </a:fld>
            <a:endParaRPr lang="en-Z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000" y="1800000"/>
            <a:ext cx="864000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000" y="1800000"/>
            <a:ext cx="864000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4790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SIMULATION MODELLING:</a:t>
            </a:r>
            <a:br>
              <a:rPr lang="en-ZA" dirty="0" smtClean="0"/>
            </a:br>
            <a:r>
              <a:rPr lang="en-ZA" dirty="0" smtClean="0"/>
              <a:t>N2L001 – Parshall 3 (Canal Gauge)</a:t>
            </a:r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BCF049-932F-4BC6-9763-B11650041336}" type="slidenum">
              <a:rPr lang="en-ZA" smtClean="0"/>
              <a:pPr>
                <a:defRPr/>
              </a:pPr>
              <a:t>13</a:t>
            </a:fld>
            <a:endParaRPr lang="en-Z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000" y="1800000"/>
            <a:ext cx="864000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000" y="1800000"/>
            <a:ext cx="864000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24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SIMULATION MODELLING:</a:t>
            </a:r>
            <a:br>
              <a:rPr lang="en-ZA" dirty="0" smtClean="0"/>
            </a:br>
            <a:r>
              <a:rPr lang="en-ZA" dirty="0" smtClean="0"/>
              <a:t>Notes on Model Outputs</a:t>
            </a:r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BCF049-932F-4BC6-9763-B11650041336}" type="slidenum">
              <a:rPr lang="en-ZA" smtClean="0"/>
              <a:pPr>
                <a:defRPr/>
              </a:pPr>
              <a:t>14</a:t>
            </a:fld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ZA" dirty="0" smtClean="0"/>
              <a:t>Always remember…</a:t>
            </a:r>
          </a:p>
          <a:p>
            <a:pPr lvl="1">
              <a:buFont typeface="Wingdings" pitchFamily="2" charset="2"/>
              <a:buChar char="§"/>
            </a:pPr>
            <a:r>
              <a:rPr lang="en-ZA" dirty="0" smtClean="0"/>
              <a:t>Quality of model outputs is directly related to inputs</a:t>
            </a:r>
          </a:p>
          <a:p>
            <a:pPr lvl="1">
              <a:buFont typeface="Wingdings" pitchFamily="2" charset="2"/>
              <a:buChar char="§"/>
            </a:pPr>
            <a:r>
              <a:rPr lang="en-ZA" dirty="0" smtClean="0"/>
              <a:t>How accurate is the gauged data?</a:t>
            </a:r>
          </a:p>
          <a:p>
            <a:pPr lvl="1">
              <a:buFont typeface="Wingdings" pitchFamily="2" charset="2"/>
              <a:buChar char="§"/>
            </a:pPr>
            <a:r>
              <a:rPr lang="en-ZA" dirty="0" smtClean="0"/>
              <a:t>How accurate are the water demand requests?</a:t>
            </a:r>
          </a:p>
          <a:p>
            <a:pPr lvl="1">
              <a:buFont typeface="Wingdings" pitchFamily="2" charset="2"/>
              <a:buChar char="§"/>
            </a:pPr>
            <a:r>
              <a:rPr lang="en-ZA" dirty="0" smtClean="0"/>
              <a:t>How accurately do lower level operators follow instructions?</a:t>
            </a:r>
          </a:p>
          <a:p>
            <a:pPr lvl="1">
              <a:buFont typeface="Wingdings" pitchFamily="2" charset="2"/>
              <a:buChar char="§"/>
            </a:pPr>
            <a:r>
              <a:rPr lang="en-ZA" dirty="0" smtClean="0"/>
              <a:t>Difficult to accurately account for variable inflows and losses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49856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dirty="0" smtClean="0"/>
              <a:t>WATER USER MANAGEMENT [1]</a:t>
            </a:r>
            <a:endParaRPr lang="en-ZA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ZA" dirty="0" smtClean="0"/>
              <a:t>Water requests by water users is the main driver in operations and the modelling framework</a:t>
            </a:r>
          </a:p>
          <a:p>
            <a:pPr>
              <a:buFont typeface="Wingdings" pitchFamily="2" charset="2"/>
              <a:buChar char="q"/>
            </a:pPr>
            <a:r>
              <a:rPr lang="en-ZA" dirty="0" smtClean="0"/>
              <a:t>Accuracy of the request, both timing and quantity is variable between water users</a:t>
            </a:r>
          </a:p>
          <a:p>
            <a:pPr>
              <a:buFont typeface="Wingdings" pitchFamily="2" charset="2"/>
              <a:buChar char="q"/>
            </a:pPr>
            <a:r>
              <a:rPr lang="en-ZA" dirty="0" smtClean="0"/>
              <a:t>Sometimes the request is completely inaccurate</a:t>
            </a:r>
          </a:p>
          <a:p>
            <a:pPr>
              <a:buFont typeface="Wingdings" pitchFamily="2" charset="2"/>
              <a:buChar char="q"/>
            </a:pPr>
            <a:r>
              <a:rPr lang="en-ZA" dirty="0" smtClean="0"/>
              <a:t>It has follow on implications for the simulation model</a:t>
            </a:r>
          </a:p>
          <a:p>
            <a:pPr>
              <a:buFont typeface="Wingdings" pitchFamily="2" charset="2"/>
              <a:buChar char="q"/>
            </a:pPr>
            <a:r>
              <a:rPr lang="en-ZA" dirty="0" smtClean="0"/>
              <a:t>Many of the water users are also gauged (±75 %)</a:t>
            </a:r>
          </a:p>
          <a:p>
            <a:pPr>
              <a:buFont typeface="Wingdings" pitchFamily="2" charset="2"/>
              <a:buChar char="q"/>
            </a:pPr>
            <a:r>
              <a:rPr lang="en-ZA" dirty="0" smtClean="0"/>
              <a:t>Comparisons and auditing of water users is possible</a:t>
            </a:r>
          </a:p>
          <a:p>
            <a:pPr lvl="1">
              <a:buFont typeface="Wingdings" pitchFamily="2" charset="2"/>
              <a:buChar char="§"/>
            </a:pPr>
            <a:r>
              <a:rPr lang="en-ZA" dirty="0" smtClean="0"/>
              <a:t>Water Request vs. Actual Use</a:t>
            </a:r>
          </a:p>
          <a:p>
            <a:pPr lvl="1">
              <a:buFont typeface="Wingdings" pitchFamily="2" charset="2"/>
              <a:buChar char="§"/>
            </a:pPr>
            <a:r>
              <a:rPr lang="en-ZA" dirty="0" smtClean="0"/>
              <a:t>Actual Use vs. Water Allocation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51152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dirty="0" smtClean="0"/>
              <a:t>WATER USER MANAGEMENT [2]</a:t>
            </a:r>
            <a:endParaRPr lang="en-ZA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96976" y="9029438"/>
            <a:ext cx="2133600" cy="365125"/>
          </a:xfrm>
        </p:spPr>
        <p:txBody>
          <a:bodyPr/>
          <a:lstStyle/>
          <a:p>
            <a:pPr>
              <a:defRPr/>
            </a:pPr>
            <a:fld id="{71BCF049-932F-4BC6-9763-B11650041336}" type="slidenum">
              <a:rPr lang="en-ZA" smtClean="0"/>
              <a:pPr>
                <a:defRPr/>
              </a:pPr>
              <a:t>16</a:t>
            </a:fld>
            <a:endParaRPr lang="en-Z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1088"/>
            <a:ext cx="8215891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1088"/>
            <a:ext cx="8215890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36096" y="2348880"/>
            <a:ext cx="864096" cy="388843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14944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BCF049-932F-4BC6-9763-B11650041336}" type="slidenum">
              <a:rPr lang="en-ZA" smtClean="0"/>
              <a:pPr>
                <a:defRPr/>
              </a:pPr>
              <a:t>17</a:t>
            </a:fld>
            <a:endParaRPr lang="en-ZA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7416824" cy="1008112"/>
          </a:xfrm>
        </p:spPr>
        <p:txBody>
          <a:bodyPr>
            <a:normAutofit/>
          </a:bodyPr>
          <a:lstStyle/>
          <a:p>
            <a:r>
              <a:rPr lang="en-ZA" sz="3200" dirty="0" smtClean="0"/>
              <a:t>WATER USER MANAGEMENT [3]</a:t>
            </a:r>
            <a:endParaRPr lang="en-ZA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000" y="1548000"/>
            <a:ext cx="8215890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000" y="1548000"/>
            <a:ext cx="8215890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899592" y="2996952"/>
            <a:ext cx="7704856" cy="122413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19593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BCF049-932F-4BC6-9763-B11650041336}" type="slidenum">
              <a:rPr lang="en-ZA" smtClean="0"/>
              <a:pPr>
                <a:defRPr/>
              </a:pPr>
              <a:t>18</a:t>
            </a:fld>
            <a:endParaRPr lang="en-ZA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7416824" cy="1008112"/>
          </a:xfrm>
        </p:spPr>
        <p:txBody>
          <a:bodyPr>
            <a:normAutofit/>
          </a:bodyPr>
          <a:lstStyle/>
          <a:p>
            <a:r>
              <a:rPr lang="en-ZA" sz="3200" dirty="0" smtClean="0"/>
              <a:t>WATER USER MANAGEMENT [4]</a:t>
            </a:r>
            <a:endParaRPr lang="en-ZA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000" y="1548000"/>
            <a:ext cx="8261918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210" y="1548000"/>
            <a:ext cx="8261918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899592" y="3284984"/>
            <a:ext cx="7704856" cy="208823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67258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BCF049-932F-4BC6-9763-B11650041336}" type="slidenum">
              <a:rPr lang="en-ZA" smtClean="0"/>
              <a:pPr>
                <a:defRPr/>
              </a:pPr>
              <a:t>19</a:t>
            </a:fld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ZA" dirty="0" smtClean="0"/>
              <a:t>Framework is also used to check abstraction compliance of water users with annual allocation</a:t>
            </a:r>
          </a:p>
          <a:p>
            <a:pPr>
              <a:buFont typeface="Wingdings" pitchFamily="2" charset="2"/>
              <a:buChar char="q"/>
            </a:pPr>
            <a:r>
              <a:rPr lang="en-ZA" dirty="0" smtClean="0"/>
              <a:t>Water users are divided into sequential sections of the transfer scheme for summary purposes</a:t>
            </a:r>
            <a:endParaRPr lang="en-ZA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7416824" cy="1008112"/>
          </a:xfrm>
        </p:spPr>
        <p:txBody>
          <a:bodyPr>
            <a:normAutofit/>
          </a:bodyPr>
          <a:lstStyle/>
          <a:p>
            <a:r>
              <a:rPr lang="en-ZA" sz="3200" dirty="0" smtClean="0"/>
              <a:t>WATER USER MANAGEMENT [5]</a:t>
            </a:r>
            <a:endParaRPr lang="en-ZA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85860"/>
            <a:ext cx="7128792" cy="548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0087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en-ZA" dirty="0" smtClean="0"/>
              <a:t>PRESENTATION OUTLINE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3424"/>
            <a:ext cx="8928100" cy="3915816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ZA" dirty="0" smtClean="0"/>
              <a:t>Introduction and background</a:t>
            </a:r>
          </a:p>
          <a:p>
            <a:pPr>
              <a:buFont typeface="Wingdings" pitchFamily="2" charset="2"/>
              <a:buChar char="q"/>
            </a:pPr>
            <a:r>
              <a:rPr lang="en-ZA" dirty="0" smtClean="0"/>
              <a:t>Framework description</a:t>
            </a:r>
          </a:p>
          <a:p>
            <a:pPr>
              <a:buFont typeface="Wingdings" pitchFamily="2" charset="2"/>
              <a:buChar char="q"/>
            </a:pPr>
            <a:r>
              <a:rPr lang="en-ZA" dirty="0" smtClean="0"/>
              <a:t>Simulation modelling</a:t>
            </a:r>
          </a:p>
          <a:p>
            <a:pPr>
              <a:buFont typeface="Wingdings" pitchFamily="2" charset="2"/>
              <a:buChar char="q"/>
            </a:pPr>
            <a:r>
              <a:rPr lang="en-ZA" dirty="0" smtClean="0"/>
              <a:t>Water User Management</a:t>
            </a:r>
          </a:p>
          <a:p>
            <a:pPr>
              <a:buFont typeface="Wingdings" pitchFamily="2" charset="2"/>
              <a:buChar char="q"/>
            </a:pPr>
            <a:r>
              <a:rPr lang="en-ZA" dirty="0" smtClean="0"/>
              <a:t>Project dashboards</a:t>
            </a:r>
          </a:p>
          <a:p>
            <a:pPr>
              <a:buFont typeface="Wingdings" pitchFamily="2" charset="2"/>
              <a:buChar char="q"/>
            </a:pPr>
            <a:r>
              <a:rPr lang="en-ZA" dirty="0" smtClean="0"/>
              <a:t>Conclusion, outcomes and recommendations</a:t>
            </a:r>
          </a:p>
          <a:p>
            <a:pPr>
              <a:buFont typeface="Wingdings" pitchFamily="2" charset="2"/>
              <a:buChar char="§"/>
            </a:pP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7344816" cy="864096"/>
          </a:xfrm>
        </p:spPr>
        <p:txBody>
          <a:bodyPr/>
          <a:lstStyle/>
          <a:p>
            <a:r>
              <a:rPr lang="en-ZA" dirty="0" smtClean="0"/>
              <a:t>PROJECT DASHBOARDS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ZA" dirty="0" smtClean="0"/>
              <a:t>Web based dashboards for wider dissemination of information </a:t>
            </a:r>
          </a:p>
          <a:p>
            <a:pPr>
              <a:buFont typeface="Wingdings" pitchFamily="2" charset="2"/>
              <a:buChar char="q"/>
            </a:pPr>
            <a:r>
              <a:rPr lang="en-ZA" dirty="0" smtClean="0"/>
              <a:t>Running off DWA IT infrastructure</a:t>
            </a:r>
          </a:p>
          <a:p>
            <a:pPr>
              <a:buFont typeface="Wingdings" pitchFamily="2" charset="2"/>
              <a:buChar char="q"/>
            </a:pPr>
            <a:r>
              <a:rPr lang="en-ZA" dirty="0" smtClean="0"/>
              <a:t>Summaries of:</a:t>
            </a:r>
          </a:p>
          <a:p>
            <a:pPr lvl="1">
              <a:buFont typeface="Wingdings" pitchFamily="2" charset="2"/>
              <a:buChar char="§"/>
            </a:pPr>
            <a:r>
              <a:rPr lang="en-ZA" dirty="0" smtClean="0"/>
              <a:t>River and reservoir data</a:t>
            </a:r>
          </a:p>
          <a:p>
            <a:pPr lvl="1">
              <a:buFont typeface="Wingdings" pitchFamily="2" charset="2"/>
              <a:buChar char="§"/>
            </a:pPr>
            <a:r>
              <a:rPr lang="en-ZA" dirty="0" smtClean="0"/>
              <a:t>Water quality data</a:t>
            </a:r>
          </a:p>
          <a:p>
            <a:pPr lvl="1">
              <a:buFont typeface="Wingdings" pitchFamily="2" charset="2"/>
              <a:buChar char="§"/>
            </a:pPr>
            <a:r>
              <a:rPr lang="en-ZA" dirty="0" smtClean="0"/>
              <a:t>Water requests by users</a:t>
            </a:r>
          </a:p>
          <a:p>
            <a:pPr lvl="1">
              <a:buFont typeface="Wingdings" pitchFamily="2" charset="2"/>
              <a:buChar char="§"/>
            </a:pPr>
            <a:r>
              <a:rPr lang="en-ZA" dirty="0" smtClean="0"/>
              <a:t>MIKE 11 model forecasts</a:t>
            </a:r>
          </a:p>
          <a:p>
            <a:pPr lvl="1">
              <a:buFont typeface="Wingdings" pitchFamily="2" charset="2"/>
              <a:buChar char="§"/>
            </a:pPr>
            <a:r>
              <a:rPr lang="en-ZA" dirty="0" smtClean="0"/>
              <a:t>Water user auditing</a:t>
            </a:r>
          </a:p>
          <a:p>
            <a:pPr lvl="1">
              <a:buFont typeface="Wingdings" pitchFamily="2" charset="2"/>
              <a:buChar char="§"/>
            </a:pPr>
            <a:endParaRPr lang="en-ZA" dirty="0"/>
          </a:p>
          <a:p>
            <a:pPr marL="0" indent="0">
              <a:buNone/>
            </a:pPr>
            <a:r>
              <a:rPr lang="en-ZA" dirty="0" smtClean="0">
                <a:hlinkClick r:id="rId2"/>
              </a:rPr>
              <a:t>www.ofs-rt.co.za</a:t>
            </a:r>
            <a:r>
              <a:rPr lang="en-ZA" dirty="0"/>
              <a:t>  /  </a:t>
            </a:r>
            <a:r>
              <a:rPr lang="en-ZA" dirty="0">
                <a:hlinkClick r:id="rId3"/>
              </a:rPr>
              <a:t>http://www6.dwa.gov.za/ofsrt</a:t>
            </a:r>
            <a:r>
              <a:rPr lang="en-ZA" dirty="0" smtClean="0">
                <a:hlinkClick r:id="rId3"/>
              </a:rPr>
              <a:t>/</a:t>
            </a:r>
            <a:r>
              <a:rPr lang="en-ZA" dirty="0" smtClean="0"/>
              <a:t> </a:t>
            </a:r>
            <a:endParaRPr lang="en-ZA" dirty="0"/>
          </a:p>
          <a:p>
            <a:pPr>
              <a:buFont typeface="Wingdings" pitchFamily="2" charset="2"/>
              <a:buChar char="§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27968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52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2585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398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7830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15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4091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BCF049-932F-4BC6-9763-B11650041336}" type="slidenum">
              <a:rPr lang="en-ZA" smtClean="0"/>
              <a:pPr>
                <a:defRPr/>
              </a:pPr>
              <a:t>24</a:t>
            </a:fld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9144000" cy="6636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8224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BCF049-932F-4BC6-9763-B11650041336}" type="slidenum">
              <a:rPr lang="en-ZA" smtClean="0"/>
              <a:pPr>
                <a:defRPr/>
              </a:pPr>
              <a:t>25</a:t>
            </a:fld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11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5720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44624"/>
            <a:ext cx="7416824" cy="1008112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CONCLUSIONS, OUTCOMES &amp;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ZA" sz="2400" dirty="0" smtClean="0"/>
              <a:t>All components for real-time operational management are present in scheme</a:t>
            </a:r>
          </a:p>
          <a:p>
            <a:pPr lvl="1">
              <a:buFont typeface="Wingdings" pitchFamily="2" charset="2"/>
              <a:buChar char="§"/>
            </a:pPr>
            <a:r>
              <a:rPr lang="en-ZA" sz="2000" dirty="0" smtClean="0"/>
              <a:t>Extensive and well maintained gauging structures</a:t>
            </a:r>
          </a:p>
          <a:p>
            <a:pPr lvl="1">
              <a:buFont typeface="Wingdings" pitchFamily="2" charset="2"/>
              <a:buChar char="§"/>
            </a:pPr>
            <a:r>
              <a:rPr lang="en-ZA" sz="2000" dirty="0" smtClean="0"/>
              <a:t>Existing model solution and good institutional knowledge in DWA</a:t>
            </a:r>
          </a:p>
          <a:p>
            <a:pPr lvl="1">
              <a:buFont typeface="Wingdings" pitchFamily="2" charset="2"/>
              <a:buChar char="§"/>
            </a:pPr>
            <a:r>
              <a:rPr lang="en-ZA" sz="2000" dirty="0" smtClean="0"/>
              <a:t>Requirement and potential to minimise operational losses from DWA</a:t>
            </a:r>
          </a:p>
          <a:p>
            <a:pPr lvl="1">
              <a:buFont typeface="Wingdings" pitchFamily="2" charset="2"/>
              <a:buChar char="§"/>
            </a:pPr>
            <a:r>
              <a:rPr lang="en-ZA" sz="2000" dirty="0" smtClean="0"/>
              <a:t>Committed operators with required skills for the OFS syste</a:t>
            </a:r>
            <a:r>
              <a:rPr lang="en-ZA" sz="2000" dirty="0"/>
              <a:t>m</a:t>
            </a:r>
            <a:endParaRPr lang="en-ZA" sz="2000" dirty="0" smtClean="0"/>
          </a:p>
          <a:p>
            <a:pPr>
              <a:buFont typeface="Wingdings" pitchFamily="2" charset="2"/>
              <a:buChar char="q"/>
            </a:pPr>
            <a:r>
              <a:rPr lang="en-ZA" sz="2400" dirty="0" smtClean="0"/>
              <a:t>MIKE 11 Hydrodynamic Model running with real-time hydrological data and water requests submitted by users</a:t>
            </a:r>
          </a:p>
          <a:p>
            <a:pPr>
              <a:buFont typeface="Wingdings" pitchFamily="2" charset="2"/>
              <a:buChar char="q"/>
            </a:pPr>
            <a:r>
              <a:rPr lang="en-ZA" sz="2400" dirty="0" smtClean="0"/>
              <a:t>MIKE Floodwatch forecasting framework is managing data acquisition, processing and model runs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44624"/>
            <a:ext cx="7416824" cy="1008112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CONCLUSIONS, OUTCOMES &amp;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ZA" sz="2400" dirty="0" smtClean="0"/>
              <a:t>Web based dashboards for information dissemination</a:t>
            </a:r>
          </a:p>
          <a:p>
            <a:pPr>
              <a:buFont typeface="Wingdings" pitchFamily="2" charset="2"/>
              <a:buChar char="q"/>
            </a:pPr>
            <a:r>
              <a:rPr lang="en-ZA" sz="2400" dirty="0" smtClean="0"/>
              <a:t>Good communication on weekly and daily basis</a:t>
            </a:r>
          </a:p>
          <a:p>
            <a:pPr lvl="1">
              <a:buFont typeface="Wingdings" pitchFamily="2" charset="2"/>
              <a:buChar char="§"/>
            </a:pPr>
            <a:r>
              <a:rPr lang="en-ZA" sz="2000" dirty="0" smtClean="0"/>
              <a:t>Between different DWA operational staff</a:t>
            </a:r>
          </a:p>
          <a:p>
            <a:pPr lvl="1">
              <a:buFont typeface="Wingdings" pitchFamily="2" charset="2"/>
              <a:buChar char="§"/>
            </a:pPr>
            <a:r>
              <a:rPr lang="en-ZA" sz="2000" dirty="0" smtClean="0"/>
              <a:t>Between DWA and WUAs</a:t>
            </a:r>
          </a:p>
          <a:p>
            <a:pPr>
              <a:buFont typeface="Wingdings" pitchFamily="2" charset="2"/>
              <a:buChar char="q"/>
            </a:pPr>
            <a:r>
              <a:rPr lang="en-ZA" sz="2400" dirty="0" smtClean="0"/>
              <a:t>Being run by DWA staff off DWA IT infrastructure</a:t>
            </a:r>
          </a:p>
          <a:p>
            <a:pPr>
              <a:buFont typeface="Wingdings" pitchFamily="2" charset="2"/>
              <a:buChar char="q"/>
            </a:pPr>
            <a:r>
              <a:rPr lang="en-ZA" sz="2400" dirty="0" smtClean="0"/>
              <a:t>Goal is to continue using the framework to improve water distribution, maintain acceptable water quality and minimise wastage</a:t>
            </a:r>
            <a:endParaRPr lang="en-ZA" sz="2400" dirty="0"/>
          </a:p>
          <a:p>
            <a:pPr>
              <a:buFont typeface="Wingdings" pitchFamily="2" charset="2"/>
              <a:buChar char="q"/>
            </a:pPr>
            <a:r>
              <a:rPr lang="en-ZA" sz="2400" dirty="0" smtClean="0">
                <a:solidFill>
                  <a:schemeClr val="accent6">
                    <a:lumMod val="75000"/>
                  </a:schemeClr>
                </a:solidFill>
              </a:rPr>
              <a:t>Acknowledge all DWA directorates and colleagues that have contributed with ideas, data, enthusiasm and funding</a:t>
            </a:r>
          </a:p>
        </p:txBody>
      </p:sp>
    </p:spTree>
    <p:extLst>
      <p:ext uri="{BB962C8B-B14F-4D97-AF65-F5344CB8AC3E}">
        <p14:creationId xmlns:p14="http://schemas.microsoft.com/office/powerpoint/2010/main" xmlns="" val="297902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068960"/>
            <a:ext cx="7416824" cy="1008112"/>
          </a:xfrm>
        </p:spPr>
        <p:txBody>
          <a:bodyPr/>
          <a:lstStyle/>
          <a:p>
            <a:r>
              <a:rPr lang="en-ZA" dirty="0" smtClean="0"/>
              <a:t>Thank you!</a:t>
            </a:r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BCF049-932F-4BC6-9763-B11650041336}" type="slidenum">
              <a:rPr lang="en-ZA" smtClean="0"/>
              <a:pPr>
                <a:defRPr/>
              </a:pPr>
              <a:t>28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13780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ZA" dirty="0" smtClean="0"/>
              <a:t>INTRODUCTION</a:t>
            </a:r>
          </a:p>
        </p:txBody>
      </p:sp>
      <p:pic>
        <p:nvPicPr>
          <p:cNvPr id="4" name="Picture 3" descr="C:\DHI_KEG\001_Current_Projects\OrangeFish_RT_Maintenance\GIS\Maps\DetailMa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1648" y="1052736"/>
            <a:ext cx="7502800" cy="578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HI_KEG\001_Current_Projects\OrangeFish_RT_Maintenance\Data\Photos\1\IMG_0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9"/>
            <a:ext cx="9144000" cy="6858219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49215" y="3933056"/>
            <a:ext cx="3751400" cy="2892520"/>
            <a:chOff x="-5293096" y="1124744"/>
            <a:chExt cx="3751400" cy="2892520"/>
          </a:xfrm>
        </p:grpSpPr>
        <p:pic>
          <p:nvPicPr>
            <p:cNvPr id="14" name="Picture 13" descr="C:\DHI_KEG\001_Current_Projects\OrangeFish_RT_Maintenance\GIS\Maps\DetailMap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5293096" y="1124744"/>
              <a:ext cx="3751400" cy="2892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Oval 4"/>
            <p:cNvSpPr/>
            <p:nvPr/>
          </p:nvSpPr>
          <p:spPr>
            <a:xfrm>
              <a:off x="-4111352" y="1124744"/>
              <a:ext cx="288032" cy="14401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BCF049-932F-4BC6-9763-B11650041336}" type="slidenum">
              <a:rPr lang="en-ZA" smtClean="0"/>
              <a:pPr>
                <a:defRPr/>
              </a:pPr>
              <a:t>4</a:t>
            </a:fld>
            <a:endParaRPr lang="en-ZA"/>
          </a:p>
        </p:txBody>
      </p:sp>
      <p:pic>
        <p:nvPicPr>
          <p:cNvPr id="2054" name="Picture 6" descr="C:\DHI_KEG\001_Current_Projects\OrangeFish_RT_Maintenance\Data\Photos\1\IMG_00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67638" y="123418"/>
            <a:ext cx="3751400" cy="2892520"/>
            <a:chOff x="-5941168" y="1340768"/>
            <a:chExt cx="3751400" cy="2892520"/>
          </a:xfrm>
        </p:grpSpPr>
        <p:pic>
          <p:nvPicPr>
            <p:cNvPr id="19" name="Picture 18" descr="C:\DHI_KEG\001_Current_Projects\OrangeFish_RT_Maintenance\GIS\Maps\DetailMap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5941168" y="1340768"/>
              <a:ext cx="3751400" cy="2892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Oval 19"/>
            <p:cNvSpPr/>
            <p:nvPr/>
          </p:nvSpPr>
          <p:spPr>
            <a:xfrm>
              <a:off x="-4771909" y="1628799"/>
              <a:ext cx="288032" cy="28024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pic>
        <p:nvPicPr>
          <p:cNvPr id="2055" name="Picture 7" descr="C:\DHI_KEG\001_Current_Projects\OrangeFish_RT_Maintenance\Data\Photos\1\IMG_00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65024" y="57254"/>
            <a:ext cx="3751400" cy="2892520"/>
            <a:chOff x="-5928590" y="953344"/>
            <a:chExt cx="3751400" cy="2892520"/>
          </a:xfrm>
        </p:grpSpPr>
        <p:pic>
          <p:nvPicPr>
            <p:cNvPr id="22" name="Picture 21" descr="C:\DHI_KEG\001_Current_Projects\OrangeFish_RT_Maintenance\GIS\Maps\DetailMap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5928590" y="953344"/>
              <a:ext cx="3751400" cy="2892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Oval 22"/>
            <p:cNvSpPr/>
            <p:nvPr/>
          </p:nvSpPr>
          <p:spPr>
            <a:xfrm>
              <a:off x="-5024723" y="1470037"/>
              <a:ext cx="288032" cy="31541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pic>
        <p:nvPicPr>
          <p:cNvPr id="2057" name="Picture 9" descr="C:\DHI_KEG\001_Current_Projects\OrangeFish_RT_Maintenance\Data\Photos\2\IMG_01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5256584" y="3916814"/>
            <a:ext cx="3751400" cy="2892520"/>
            <a:chOff x="-6240576" y="1439622"/>
            <a:chExt cx="3751400" cy="2892520"/>
          </a:xfrm>
        </p:grpSpPr>
        <p:pic>
          <p:nvPicPr>
            <p:cNvPr id="25" name="Picture 24" descr="C:\DHI_KEG\001_Current_Projects\OrangeFish_RT_Maintenance\GIS\Maps\DetailMap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6240576" y="1439622"/>
              <a:ext cx="3751400" cy="2892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Oval 25"/>
            <p:cNvSpPr/>
            <p:nvPr/>
          </p:nvSpPr>
          <p:spPr>
            <a:xfrm>
              <a:off x="-5005064" y="2719524"/>
              <a:ext cx="288032" cy="27742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pic>
        <p:nvPicPr>
          <p:cNvPr id="2056" name="Picture 8" descr="C:\DHI_KEG\001_Current_Projects\OrangeFish_RT_Maintenance\Data\Photos\2\IMG_013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40085" y="0"/>
            <a:ext cx="3803915" cy="28529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8" name="Picture 10" descr="C:\DHI_KEG\001_Current_Projects\OrangeFish_RT_Maintenance\Data\Photos\2\IMG_017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219"/>
            <a:ext cx="9144000" cy="6858000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53315" y="82989"/>
            <a:ext cx="3751400" cy="2892520"/>
            <a:chOff x="-1926751" y="-2966211"/>
            <a:chExt cx="3751400" cy="2892520"/>
          </a:xfrm>
        </p:grpSpPr>
        <p:pic>
          <p:nvPicPr>
            <p:cNvPr id="28" name="Picture 27" descr="C:\DHI_KEG\001_Current_Projects\OrangeFish_RT_Maintenance\GIS\Maps\DetailMap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926751" y="-2966211"/>
              <a:ext cx="3751400" cy="2892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Oval 28"/>
            <p:cNvSpPr/>
            <p:nvPr/>
          </p:nvSpPr>
          <p:spPr>
            <a:xfrm>
              <a:off x="-777410" y="-1279902"/>
              <a:ext cx="288032" cy="2505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pic>
        <p:nvPicPr>
          <p:cNvPr id="2059" name="Picture 11" descr="C:\DHI_KEG\001_Current_Projects\OrangeFish_RT_Maintenance\Data\Photos\2011-01-31 Site Visit Pictures\IMG_072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5258681" y="84653"/>
            <a:ext cx="3751400" cy="2892520"/>
            <a:chOff x="-5830551" y="-2475656"/>
            <a:chExt cx="3751400" cy="2892520"/>
          </a:xfrm>
        </p:grpSpPr>
        <p:pic>
          <p:nvPicPr>
            <p:cNvPr id="16" name="Picture 15" descr="C:\DHI_KEG\001_Current_Projects\OrangeFish_RT_Maintenance\GIS\Maps\DetailMap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5830551" y="-2475656"/>
              <a:ext cx="3751400" cy="2892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Oval 16"/>
            <p:cNvSpPr/>
            <p:nvPr/>
          </p:nvSpPr>
          <p:spPr>
            <a:xfrm>
              <a:off x="-5149080" y="-675456"/>
              <a:ext cx="288032" cy="28803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INTRODUCTION: Challenges</a:t>
            </a:r>
            <a:br>
              <a:rPr lang="en-ZA" dirty="0" smtClean="0"/>
            </a:br>
            <a:r>
              <a:rPr lang="en-ZA" dirty="0" smtClean="0"/>
              <a:t>and Objectives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en-ZA" b="1" dirty="0" smtClean="0">
                <a:latin typeface="+mj-lt"/>
                <a:ea typeface="+mj-ea"/>
                <a:cs typeface="+mj-cs"/>
              </a:rPr>
              <a:t>Challenges</a:t>
            </a:r>
          </a:p>
          <a:p>
            <a:pPr>
              <a:buFont typeface="Wingdings" pitchFamily="2" charset="2"/>
              <a:buChar char="q"/>
            </a:pPr>
            <a:r>
              <a:rPr lang="en-ZA" sz="2000" dirty="0" smtClean="0">
                <a:latin typeface="+mj-lt"/>
              </a:rPr>
              <a:t>Fairly large system</a:t>
            </a:r>
          </a:p>
          <a:p>
            <a:pPr lvl="1">
              <a:buFont typeface="Wingdings" pitchFamily="2" charset="2"/>
              <a:buChar char="§"/>
            </a:pPr>
            <a:r>
              <a:rPr lang="en-ZA" sz="2000" dirty="0" smtClean="0">
                <a:latin typeface="+mj-lt"/>
              </a:rPr>
              <a:t>&gt; 1 000 km of tunnels, rivers and canals</a:t>
            </a:r>
          </a:p>
          <a:p>
            <a:pPr lvl="1">
              <a:buFont typeface="Wingdings" pitchFamily="2" charset="2"/>
              <a:buChar char="§"/>
            </a:pPr>
            <a:r>
              <a:rPr lang="en-ZA" sz="2000" dirty="0" smtClean="0">
                <a:latin typeface="+mj-lt"/>
              </a:rPr>
              <a:t>2 reservoirs &amp; 4 diversion weirs</a:t>
            </a:r>
          </a:p>
          <a:p>
            <a:pPr lvl="1">
              <a:buFont typeface="Wingdings" pitchFamily="2" charset="2"/>
              <a:buChar char="§"/>
            </a:pPr>
            <a:r>
              <a:rPr lang="en-ZA" sz="2000" dirty="0" smtClean="0">
                <a:latin typeface="+mj-lt"/>
              </a:rPr>
              <a:t>&gt; 150 water users</a:t>
            </a:r>
          </a:p>
          <a:p>
            <a:pPr lvl="1">
              <a:buFont typeface="Wingdings" pitchFamily="2" charset="2"/>
              <a:buChar char="§"/>
            </a:pPr>
            <a:r>
              <a:rPr lang="en-ZA" sz="2000" dirty="0" smtClean="0">
                <a:latin typeface="+mj-lt"/>
              </a:rPr>
              <a:t>Approx. 48 000 ha of irrigation (Fish: 31 000 ha; Sundays 17 000 ha)</a:t>
            </a:r>
          </a:p>
          <a:p>
            <a:pPr lvl="1">
              <a:buFont typeface="Wingdings" pitchFamily="2" charset="2"/>
              <a:buChar char="§"/>
            </a:pPr>
            <a:r>
              <a:rPr lang="en-ZA" sz="2000" dirty="0" smtClean="0">
                <a:latin typeface="+mj-lt"/>
              </a:rPr>
              <a:t>Volume ±700mil m</a:t>
            </a:r>
            <a:r>
              <a:rPr lang="en-ZA" sz="2000" baseline="30000" dirty="0" smtClean="0">
                <a:latin typeface="+mj-lt"/>
              </a:rPr>
              <a:t>3</a:t>
            </a:r>
            <a:r>
              <a:rPr lang="en-ZA" sz="2000" dirty="0" smtClean="0">
                <a:latin typeface="+mj-lt"/>
              </a:rPr>
              <a:t> / annum</a:t>
            </a:r>
          </a:p>
          <a:p>
            <a:pPr>
              <a:buFont typeface="Wingdings" pitchFamily="2" charset="2"/>
              <a:buChar char="q"/>
            </a:pPr>
            <a:r>
              <a:rPr lang="en-ZA" sz="2000" dirty="0" smtClean="0">
                <a:latin typeface="+mj-lt"/>
              </a:rPr>
              <a:t>7 large operational releases</a:t>
            </a:r>
          </a:p>
          <a:p>
            <a:pPr>
              <a:buFont typeface="Wingdings" pitchFamily="2" charset="2"/>
              <a:buChar char="q"/>
            </a:pPr>
            <a:r>
              <a:rPr lang="en-ZA" sz="2000" dirty="0" smtClean="0">
                <a:latin typeface="+mj-lt"/>
              </a:rPr>
              <a:t>Water salinity a problem due to arid region and irrigation return flows</a:t>
            </a:r>
          </a:p>
          <a:p>
            <a:pPr lvl="1">
              <a:buFont typeface="Wingdings" pitchFamily="2" charset="2"/>
              <a:buChar char="§"/>
            </a:pPr>
            <a:r>
              <a:rPr lang="en-ZA" sz="2000" dirty="0" smtClean="0">
                <a:latin typeface="+mj-lt"/>
              </a:rPr>
              <a:t>Requires dilution to maintain acceptable TDS</a:t>
            </a:r>
          </a:p>
          <a:p>
            <a:pPr>
              <a:buFont typeface="Wingdings" pitchFamily="2" charset="2"/>
              <a:buChar char="q"/>
            </a:pPr>
            <a:endParaRPr lang="en-ZA" sz="1000" dirty="0" smtClean="0">
              <a:latin typeface="+mj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ZA" b="1" dirty="0" smtClean="0">
                <a:latin typeface="+mj-lt"/>
                <a:ea typeface="+mj-ea"/>
                <a:cs typeface="+mj-cs"/>
              </a:rPr>
              <a:t>Objective</a:t>
            </a:r>
          </a:p>
          <a:p>
            <a:pPr>
              <a:buFont typeface="Wingdings" pitchFamily="2" charset="2"/>
              <a:buChar char="q"/>
            </a:pPr>
            <a:r>
              <a:rPr lang="en-ZA" sz="2000" dirty="0" smtClean="0">
                <a:latin typeface="+mj-lt"/>
              </a:rPr>
              <a:t>Implement a management and simulation framework to assist with operations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44624"/>
            <a:ext cx="7416824" cy="1008112"/>
          </a:xfrm>
        </p:spPr>
        <p:txBody>
          <a:bodyPr/>
          <a:lstStyle/>
          <a:p>
            <a:r>
              <a:rPr lang="en-ZA" dirty="0" smtClean="0"/>
              <a:t>BACKGROUND</a:t>
            </a:r>
            <a:endParaRPr lang="en-ZA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673424"/>
            <a:ext cx="8928100" cy="3915816"/>
          </a:xfrm>
        </p:spPr>
        <p:txBody>
          <a:bodyPr/>
          <a:lstStyle/>
          <a:p>
            <a:pPr>
              <a:buNone/>
            </a:pPr>
            <a:r>
              <a:rPr lang="en-ZA" b="1" dirty="0" smtClean="0"/>
              <a:t>Simulation Support for Operations</a:t>
            </a:r>
          </a:p>
          <a:p>
            <a:pPr>
              <a:buFont typeface="Wingdings" pitchFamily="2" charset="2"/>
              <a:buChar char="q"/>
            </a:pPr>
            <a:r>
              <a:rPr lang="en-ZA" sz="2200" dirty="0" err="1" smtClean="0"/>
              <a:t>ViSun</a:t>
            </a:r>
            <a:r>
              <a:rPr lang="en-ZA" sz="2200" dirty="0" smtClean="0"/>
              <a:t> (Vis-</a:t>
            </a:r>
            <a:r>
              <a:rPr lang="en-ZA" sz="2200" dirty="0" err="1" smtClean="0"/>
              <a:t>Sondags</a:t>
            </a:r>
            <a:r>
              <a:rPr lang="en-ZA" sz="2200" dirty="0" smtClean="0"/>
              <a:t>)  model – DWA developed and run tool</a:t>
            </a:r>
          </a:p>
          <a:p>
            <a:pPr>
              <a:buFont typeface="Wingdings" pitchFamily="2" charset="2"/>
              <a:buChar char="q"/>
            </a:pPr>
            <a:r>
              <a:rPr lang="en-ZA" sz="2200" dirty="0" smtClean="0"/>
              <a:t>University of Stellenbosch &amp; DHI (2007 – 2009)</a:t>
            </a:r>
          </a:p>
          <a:p>
            <a:pPr lvl="1">
              <a:buFont typeface="Wingdings" pitchFamily="2" charset="2"/>
              <a:buChar char="§"/>
            </a:pPr>
            <a:r>
              <a:rPr lang="en-ZA" sz="2200" dirty="0" smtClean="0"/>
              <a:t>MIKE Floodwatch and MIKE 11</a:t>
            </a:r>
          </a:p>
          <a:p>
            <a:pPr marL="0" indent="0">
              <a:buNone/>
            </a:pPr>
            <a:r>
              <a:rPr lang="en-ZA" b="1" dirty="0" smtClean="0"/>
              <a:t>Potential Issues</a:t>
            </a:r>
          </a:p>
          <a:p>
            <a:pPr>
              <a:buFont typeface="Wingdings" pitchFamily="2" charset="2"/>
              <a:buChar char="q"/>
            </a:pPr>
            <a:r>
              <a:rPr lang="en-ZA" sz="2200" dirty="0" smtClean="0"/>
              <a:t>Capacity &amp; Understanding</a:t>
            </a:r>
          </a:p>
          <a:p>
            <a:pPr>
              <a:buFont typeface="Wingdings" pitchFamily="2" charset="2"/>
              <a:buChar char="q"/>
            </a:pPr>
            <a:r>
              <a:rPr lang="en-ZA" sz="2200" dirty="0" smtClean="0"/>
              <a:t>Model configuration and accuracy</a:t>
            </a:r>
          </a:p>
          <a:p>
            <a:pPr>
              <a:buFont typeface="Wingdings" pitchFamily="2" charset="2"/>
              <a:buChar char="q"/>
            </a:pPr>
            <a:r>
              <a:rPr lang="en-ZA" sz="2200" dirty="0" smtClean="0"/>
              <a:t>Framework Stability</a:t>
            </a:r>
          </a:p>
          <a:p>
            <a:pPr>
              <a:buFont typeface="Wingdings" pitchFamily="2" charset="2"/>
              <a:buChar char="q"/>
            </a:pPr>
            <a:r>
              <a:rPr lang="en-ZA" sz="2200" dirty="0" smtClean="0"/>
              <a:t>Ease of access to information</a:t>
            </a:r>
          </a:p>
          <a:p>
            <a:pPr marL="0" indent="0">
              <a:buNone/>
            </a:pPr>
            <a:r>
              <a:rPr lang="en-ZA" b="1" dirty="0" smtClean="0"/>
              <a:t>This Project…</a:t>
            </a:r>
          </a:p>
          <a:p>
            <a:pPr>
              <a:buFont typeface="Wingdings" pitchFamily="2" charset="2"/>
              <a:buChar char="q"/>
            </a:pPr>
            <a:r>
              <a:rPr lang="en-ZA" sz="2200" dirty="0" smtClean="0"/>
              <a:t>Improve and maintain the MIKE Floodwatch</a:t>
            </a:r>
            <a:r>
              <a:rPr lang="en-ZA" sz="2200" dirty="0"/>
              <a:t> and MIKE </a:t>
            </a:r>
            <a:r>
              <a:rPr lang="en-ZA" sz="2200" dirty="0" smtClean="0"/>
              <a:t>11 framework deployed in initial project</a:t>
            </a:r>
            <a:endParaRPr lang="en-ZA" sz="2200" dirty="0"/>
          </a:p>
          <a:p>
            <a:pPr>
              <a:buFont typeface="Wingdings" pitchFamily="2" charset="2"/>
              <a:buChar char="q"/>
            </a:pPr>
            <a:endParaRPr lang="en-ZA" sz="2200" dirty="0" smtClean="0"/>
          </a:p>
          <a:p>
            <a:pPr>
              <a:buFont typeface="Wingdings" pitchFamily="2" charset="2"/>
              <a:buChar char="§"/>
            </a:pPr>
            <a:endParaRPr lang="en-Z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36296" y="2325424"/>
            <a:ext cx="7980119" cy="419992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ZA" sz="2400" b="1" dirty="0" smtClean="0">
                <a:solidFill>
                  <a:schemeClr val="tx1"/>
                </a:solidFill>
              </a:rPr>
              <a:t>OPERATOR!!</a:t>
            </a:r>
            <a:endParaRPr lang="en-ZA" sz="24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6772" y="2506671"/>
            <a:ext cx="7056784" cy="38884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ZA" sz="2400" b="1" dirty="0" smtClean="0">
                <a:solidFill>
                  <a:schemeClr val="tx1"/>
                </a:solidFill>
              </a:rPr>
              <a:t>Framework</a:t>
            </a:r>
            <a:endParaRPr lang="en-ZA" sz="24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8145" y="2687041"/>
            <a:ext cx="6552728" cy="316519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ZA" sz="2400" b="1" dirty="0">
                <a:solidFill>
                  <a:schemeClr val="tx1"/>
                </a:solidFill>
              </a:rPr>
              <a:t>Simulation </a:t>
            </a:r>
            <a:r>
              <a:rPr lang="en-ZA" sz="2400" b="1" dirty="0" smtClean="0">
                <a:solidFill>
                  <a:schemeClr val="tx1"/>
                </a:solidFill>
              </a:rPr>
              <a:t>Model</a:t>
            </a:r>
            <a:endParaRPr lang="en-ZA" sz="2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3958" y="4056281"/>
            <a:ext cx="6264696" cy="115212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ZA" sz="2400" b="1" dirty="0" smtClean="0">
                <a:solidFill>
                  <a:schemeClr val="tx1"/>
                </a:solidFill>
              </a:rPr>
              <a:t>Current Status of system in catchment</a:t>
            </a:r>
            <a:endParaRPr lang="en-ZA" sz="2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3958" y="2778185"/>
            <a:ext cx="6264696" cy="115212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ZA" sz="2400" b="1" dirty="0">
                <a:solidFill>
                  <a:schemeClr val="tx1"/>
                </a:solidFill>
              </a:rPr>
              <a:t>Water Use and Water U</a:t>
            </a:r>
            <a:r>
              <a:rPr lang="en-ZA" sz="2400" b="1" dirty="0" smtClean="0">
                <a:solidFill>
                  <a:schemeClr val="tx1"/>
                </a:solidFill>
              </a:rPr>
              <a:t>ser </a:t>
            </a:r>
            <a:r>
              <a:rPr lang="en-ZA" sz="2400" b="1" dirty="0">
                <a:solidFill>
                  <a:schemeClr val="tx1"/>
                </a:solidFill>
              </a:rPr>
              <a:t>Aspects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smtClean="0"/>
              <a:t>FRAMEWORK DESCRIPTION:</a:t>
            </a:r>
            <a:br>
              <a:rPr lang="en-ZA" smtClean="0"/>
            </a:br>
            <a:r>
              <a:rPr lang="en-ZA" smtClean="0"/>
              <a:t>What is required for OFS-RT?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4347" y="1628800"/>
            <a:ext cx="8229600" cy="820688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ZA" sz="2200" smtClean="0"/>
              <a:t>What do we actually require to implement a near-real-time DSS to support river operations!?</a:t>
            </a:r>
          </a:p>
          <a:p>
            <a:pPr lvl="1">
              <a:buFont typeface="Wingdings" pitchFamily="2" charset="2"/>
              <a:buChar char="§"/>
            </a:pPr>
            <a:endParaRPr lang="en-ZA" dirty="0"/>
          </a:p>
        </p:txBody>
      </p:sp>
      <p:sp>
        <p:nvSpPr>
          <p:cNvPr id="5" name="Rounded Rectangle 4"/>
          <p:cNvSpPr/>
          <p:nvPr/>
        </p:nvSpPr>
        <p:spPr>
          <a:xfrm>
            <a:off x="1057974" y="2862225"/>
            <a:ext cx="2880320" cy="564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/>
              <a:t>Demand for Water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082310" y="2862225"/>
            <a:ext cx="2880320" cy="564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/>
              <a:t>Water Allocation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59789" y="4143444"/>
            <a:ext cx="28803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/>
              <a:t>Dam Levels</a:t>
            </a:r>
            <a:endParaRPr lang="en-ZA" sz="2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4082310" y="4143444"/>
            <a:ext cx="28803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/>
              <a:t>River Flows</a:t>
            </a:r>
            <a:endParaRPr lang="en-ZA" sz="2400" b="1" dirty="0"/>
          </a:p>
        </p:txBody>
      </p:sp>
      <p:sp>
        <p:nvSpPr>
          <p:cNvPr id="13" name="Explosion 2 12"/>
          <p:cNvSpPr/>
          <p:nvPr/>
        </p:nvSpPr>
        <p:spPr>
          <a:xfrm rot="20912319">
            <a:off x="500034" y="1928802"/>
            <a:ext cx="8072462" cy="4143404"/>
          </a:xfrm>
          <a:prstGeom prst="irregularSeal2">
            <a:avLst/>
          </a:prstGeom>
          <a:solidFill>
            <a:srgbClr val="16F6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200" b="1" dirty="0" smtClean="0">
                <a:solidFill>
                  <a:schemeClr val="tx1"/>
                </a:solidFill>
              </a:rPr>
              <a:t>ACCESS TO DATA AND COMMUNICATION</a:t>
            </a:r>
            <a:endParaRPr lang="en-Z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420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4" grpId="0" animBg="1"/>
      <p:bldP spid="11" grpId="0" animBg="1"/>
      <p:bldP spid="9" grpId="0" animBg="1"/>
      <p:bldP spid="5" grpId="0" animBg="1"/>
      <p:bldP spid="6" grpId="0" animBg="1"/>
      <p:bldP spid="7" grpId="0" animBg="1"/>
      <p:bldP spid="10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0" y="980728"/>
            <a:ext cx="9144000" cy="5877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Bent-Up Arrow 53"/>
          <p:cNvSpPr/>
          <p:nvPr/>
        </p:nvSpPr>
        <p:spPr>
          <a:xfrm rot="5400000" flipV="1">
            <a:off x="6651642" y="3398836"/>
            <a:ext cx="2133603" cy="444239"/>
          </a:xfrm>
          <a:prstGeom prst="bentUp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5" name="Bent-Up Arrow 54"/>
          <p:cNvSpPr/>
          <p:nvPr/>
        </p:nvSpPr>
        <p:spPr>
          <a:xfrm rot="5400000" flipV="1">
            <a:off x="6272986" y="3715916"/>
            <a:ext cx="3564833" cy="1241315"/>
          </a:xfrm>
          <a:prstGeom prst="bentUpArrow">
            <a:avLst>
              <a:gd name="adj1" fmla="val 11121"/>
              <a:gd name="adj2" fmla="val 12723"/>
              <a:gd name="adj3" fmla="val 13257"/>
            </a:avLst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44624"/>
            <a:ext cx="6912768" cy="1008112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FRAMEWORK DESCRIPTION:</a:t>
            </a:r>
            <a:br>
              <a:rPr lang="en-ZA" dirty="0" smtClean="0"/>
            </a:br>
            <a:r>
              <a:rPr lang="en-ZA" dirty="0" smtClean="0"/>
              <a:t>OFS-RT DSS Framework Architecture</a:t>
            </a:r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0" y="3717032"/>
            <a:ext cx="1871704" cy="121719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ZA" sz="1400" dirty="0" smtClean="0">
                <a:solidFill>
                  <a:schemeClr val="bg1"/>
                </a:solidFill>
              </a:rPr>
              <a:t>Located at PE</a:t>
            </a:r>
            <a:endParaRPr lang="en-ZA" sz="1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53632" y="2923336"/>
            <a:ext cx="1871704" cy="121719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ZA" sz="1400" dirty="0" smtClean="0">
                <a:solidFill>
                  <a:schemeClr val="bg1"/>
                </a:solidFill>
              </a:rPr>
              <a:t>Located at PE</a:t>
            </a:r>
            <a:endParaRPr lang="en-ZA" sz="1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93449" y="3705272"/>
            <a:ext cx="2030809" cy="288281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ZA" sz="1600" dirty="0" smtClean="0">
                <a:solidFill>
                  <a:schemeClr val="bg1"/>
                </a:solidFill>
              </a:rPr>
              <a:t>Located at PE</a:t>
            </a:r>
            <a:endParaRPr lang="en-ZA" sz="16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39598" y="1124744"/>
            <a:ext cx="2475048" cy="181177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ZA" sz="1400" dirty="0" smtClean="0">
                <a:solidFill>
                  <a:schemeClr val="bg1"/>
                </a:solidFill>
              </a:rPr>
              <a:t>Located on Intranet Server</a:t>
            </a:r>
          </a:p>
          <a:p>
            <a:pPr algn="ctr"/>
            <a:r>
              <a:rPr lang="en-ZA" sz="1400" dirty="0" smtClean="0">
                <a:solidFill>
                  <a:schemeClr val="bg1"/>
                </a:solidFill>
              </a:rPr>
              <a:t>(Pretoria)</a:t>
            </a:r>
            <a:endParaRPr lang="en-ZA" sz="1400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73556" y="1862669"/>
            <a:ext cx="2203615" cy="889777"/>
          </a:xfrm>
          <a:prstGeom prst="round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b="1" dirty="0" smtClean="0">
                <a:solidFill>
                  <a:schemeClr val="tx1"/>
                </a:solidFill>
              </a:rPr>
              <a:t>Dashboard Data</a:t>
            </a:r>
            <a:endParaRPr lang="en-ZA" sz="16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51319" y="3896446"/>
            <a:ext cx="1511050" cy="699111"/>
          </a:xfrm>
          <a:prstGeom prst="round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 smtClean="0">
                <a:solidFill>
                  <a:schemeClr val="tx1"/>
                </a:solidFill>
              </a:rPr>
              <a:t>MIKE Floodwatch</a:t>
            </a:r>
            <a:endParaRPr lang="en-ZA" sz="14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51319" y="5104000"/>
            <a:ext cx="1511050" cy="6991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b="1" dirty="0" smtClean="0">
                <a:solidFill>
                  <a:schemeClr val="tx1"/>
                </a:solidFill>
              </a:rPr>
              <a:t>MIKE 11</a:t>
            </a:r>
            <a:endParaRPr lang="en-ZA" sz="16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84223" y="3844143"/>
            <a:ext cx="1511050" cy="699111"/>
          </a:xfrm>
          <a:prstGeom prst="roundRect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500" b="1" dirty="0" smtClean="0">
                <a:solidFill>
                  <a:schemeClr val="tx1"/>
                </a:solidFill>
              </a:rPr>
              <a:t>Water Demand</a:t>
            </a:r>
            <a:endParaRPr lang="en-ZA" sz="15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726940" y="3050447"/>
            <a:ext cx="1511050" cy="594577"/>
          </a:xfrm>
          <a:prstGeom prst="roundRect">
            <a:avLst/>
          </a:prstGeom>
          <a:solidFill>
            <a:srgbClr val="0070C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 smtClean="0">
                <a:solidFill>
                  <a:schemeClr val="tx1"/>
                </a:solidFill>
              </a:rPr>
              <a:t>Hydras3</a:t>
            </a:r>
            <a:endParaRPr lang="en-ZA" sz="14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73556" y="1672003"/>
            <a:ext cx="2203615" cy="317778"/>
          </a:xfrm>
          <a:prstGeom prst="roundRect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schemeClr val="tx1"/>
                </a:solidFill>
              </a:rPr>
              <a:t>Dashboard Manager</a:t>
            </a:r>
            <a:endParaRPr lang="en-ZA" sz="1200" b="1" dirty="0">
              <a:solidFill>
                <a:schemeClr val="tx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1695273" y="4098365"/>
            <a:ext cx="503683" cy="254222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Right Arrow 15"/>
          <p:cNvSpPr/>
          <p:nvPr/>
        </p:nvSpPr>
        <p:spPr>
          <a:xfrm rot="10800000">
            <a:off x="5223257" y="3435837"/>
            <a:ext cx="503683" cy="254222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Right Arrow 16"/>
          <p:cNvSpPr/>
          <p:nvPr/>
        </p:nvSpPr>
        <p:spPr>
          <a:xfrm rot="16200000">
            <a:off x="3678543" y="4723858"/>
            <a:ext cx="508444" cy="251842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Rectangle 17"/>
          <p:cNvSpPr/>
          <p:nvPr/>
        </p:nvSpPr>
        <p:spPr>
          <a:xfrm>
            <a:off x="6734307" y="3558891"/>
            <a:ext cx="629604" cy="25422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schemeClr val="tx1"/>
                </a:solidFill>
              </a:rPr>
              <a:t>Data</a:t>
            </a:r>
            <a:endParaRPr lang="en-ZA" sz="12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8302" y="4352587"/>
            <a:ext cx="629604" cy="25422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schemeClr val="tx1"/>
                </a:solidFill>
              </a:rPr>
              <a:t>Data</a:t>
            </a:r>
            <a:endParaRPr lang="en-ZA" sz="12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66121" y="5739556"/>
            <a:ext cx="881446" cy="25422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schemeClr val="tx1"/>
                </a:solidFill>
              </a:rPr>
              <a:t>Model</a:t>
            </a:r>
            <a:endParaRPr lang="en-ZA" sz="1200" b="1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2028409" y="4229533"/>
            <a:ext cx="512501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H="1">
            <a:off x="3835789" y="4772905"/>
            <a:ext cx="2696403" cy="22268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395898" y="3320896"/>
            <a:ext cx="761553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ight Arrow 23"/>
          <p:cNvSpPr/>
          <p:nvPr/>
        </p:nvSpPr>
        <p:spPr>
          <a:xfrm>
            <a:off x="2388340" y="4098365"/>
            <a:ext cx="503683" cy="254222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5" name="Right Arrow 24"/>
          <p:cNvSpPr/>
          <p:nvPr/>
        </p:nvSpPr>
        <p:spPr>
          <a:xfrm rot="10800000">
            <a:off x="4562369" y="4150667"/>
            <a:ext cx="503683" cy="254222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6" name="Right Arrow 25"/>
          <p:cNvSpPr/>
          <p:nvPr/>
        </p:nvSpPr>
        <p:spPr>
          <a:xfrm rot="16200000">
            <a:off x="3507595" y="3485293"/>
            <a:ext cx="508444" cy="251842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7" name="Right Arrow 26"/>
          <p:cNvSpPr/>
          <p:nvPr/>
        </p:nvSpPr>
        <p:spPr>
          <a:xfrm rot="5400000">
            <a:off x="3363741" y="4723858"/>
            <a:ext cx="508444" cy="251842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0" name="Right Arrow 29"/>
          <p:cNvSpPr/>
          <p:nvPr/>
        </p:nvSpPr>
        <p:spPr>
          <a:xfrm rot="16200000">
            <a:off x="3507595" y="2849738"/>
            <a:ext cx="508444" cy="251842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1" name="Right Arrow 30"/>
          <p:cNvSpPr/>
          <p:nvPr/>
        </p:nvSpPr>
        <p:spPr>
          <a:xfrm rot="16200000">
            <a:off x="5773733" y="2538132"/>
            <a:ext cx="764695" cy="25385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32" name="Picture 7" descr="20050823_Installation of Quality probe_01"/>
          <p:cNvPicPr preferRelativeResize="0">
            <a:picLocks noChangeArrowheads="1"/>
          </p:cNvPicPr>
          <p:nvPr/>
        </p:nvPicPr>
        <p:blipFill>
          <a:blip r:embed="rId2" cstate="print"/>
          <a:srcRect l="14723" r="14868" b="13901"/>
          <a:stretch>
            <a:fillRect/>
          </a:stretch>
        </p:blipFill>
        <p:spPr bwMode="auto">
          <a:xfrm>
            <a:off x="5457990" y="1193645"/>
            <a:ext cx="1205793" cy="1089484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" name="Rectangle 32"/>
          <p:cNvSpPr/>
          <p:nvPr/>
        </p:nvSpPr>
        <p:spPr>
          <a:xfrm>
            <a:off x="5540380" y="5525410"/>
            <a:ext cx="1871704" cy="121719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ZA" sz="1400" dirty="0" smtClean="0">
                <a:solidFill>
                  <a:schemeClr val="bg1"/>
                </a:solidFill>
              </a:rPr>
              <a:t>Pretoria</a:t>
            </a:r>
            <a:endParaRPr lang="en-ZA" sz="1400" dirty="0">
              <a:solidFill>
                <a:schemeClr val="bg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713688" y="5652521"/>
            <a:ext cx="1511050" cy="584791"/>
          </a:xfrm>
          <a:prstGeom prst="roundRect">
            <a:avLst/>
          </a:prstGeom>
          <a:solidFill>
            <a:srgbClr val="0070C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 smtClean="0">
                <a:solidFill>
                  <a:schemeClr val="tx1"/>
                </a:solidFill>
              </a:rPr>
              <a:t>Hydstra</a:t>
            </a:r>
            <a:endParaRPr lang="en-ZA" sz="1400" b="1" dirty="0">
              <a:solidFill>
                <a:schemeClr val="tx1"/>
              </a:solidFill>
            </a:endParaRPr>
          </a:p>
        </p:txBody>
      </p:sp>
      <p:sp>
        <p:nvSpPr>
          <p:cNvPr id="35" name="Right Arrow 34"/>
          <p:cNvSpPr/>
          <p:nvPr/>
        </p:nvSpPr>
        <p:spPr>
          <a:xfrm rot="10800000">
            <a:off x="5210005" y="5719625"/>
            <a:ext cx="503683" cy="254222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6" name="Rectangle 35"/>
          <p:cNvSpPr/>
          <p:nvPr/>
        </p:nvSpPr>
        <p:spPr>
          <a:xfrm>
            <a:off x="6721055" y="6160965"/>
            <a:ext cx="629604" cy="28932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schemeClr val="tx1"/>
                </a:solidFill>
              </a:rPr>
              <a:t>Data</a:t>
            </a:r>
            <a:endParaRPr lang="en-ZA" sz="1200" b="1" dirty="0">
              <a:solidFill>
                <a:schemeClr val="tx1"/>
              </a:solidFill>
            </a:endParaRPr>
          </a:p>
        </p:txBody>
      </p:sp>
      <p:sp>
        <p:nvSpPr>
          <p:cNvPr id="37" name="Bent-Up Arrow 36"/>
          <p:cNvSpPr/>
          <p:nvPr/>
        </p:nvSpPr>
        <p:spPr>
          <a:xfrm flipV="1">
            <a:off x="6695962" y="1257708"/>
            <a:ext cx="1600171" cy="448438"/>
          </a:xfrm>
          <a:prstGeom prst="bentUp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9" name="Rectangle 38"/>
          <p:cNvSpPr/>
          <p:nvPr/>
        </p:nvSpPr>
        <p:spPr>
          <a:xfrm>
            <a:off x="7201142" y="1021424"/>
            <a:ext cx="550840" cy="240969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b="1" dirty="0" smtClean="0">
                <a:solidFill>
                  <a:schemeClr val="tx1"/>
                </a:solidFill>
              </a:rPr>
              <a:t>SMS</a:t>
            </a:r>
            <a:endParaRPr lang="en-ZA" sz="1100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51723" y="2554161"/>
            <a:ext cx="546644" cy="24105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b="1" dirty="0" smtClean="0">
                <a:solidFill>
                  <a:schemeClr val="tx1"/>
                </a:solidFill>
              </a:rPr>
              <a:t>Call</a:t>
            </a:r>
            <a:endParaRPr lang="en-ZA" sz="1100" b="1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 rot="16200000">
            <a:off x="7758926" y="3274417"/>
            <a:ext cx="960939" cy="404484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b="1" dirty="0" smtClean="0">
                <a:solidFill>
                  <a:schemeClr val="tx1"/>
                </a:solidFill>
              </a:rPr>
              <a:t>File Transfers</a:t>
            </a:r>
            <a:endParaRPr lang="en-ZA" sz="1100" b="1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560258" y="4220071"/>
            <a:ext cx="1871704" cy="121719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ZA" sz="1400" dirty="0" smtClean="0">
                <a:solidFill>
                  <a:schemeClr val="bg1"/>
                </a:solidFill>
              </a:rPr>
              <a:t>Pretoria</a:t>
            </a:r>
            <a:endParaRPr lang="en-ZA" sz="1400" dirty="0">
              <a:solidFill>
                <a:schemeClr val="bg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5733566" y="4347183"/>
            <a:ext cx="1511050" cy="593986"/>
          </a:xfrm>
          <a:prstGeom prst="roundRect">
            <a:avLst/>
          </a:prstGeom>
          <a:solidFill>
            <a:srgbClr val="0070C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 smtClean="0">
                <a:solidFill>
                  <a:schemeClr val="tx1"/>
                </a:solidFill>
              </a:rPr>
              <a:t>RT Web</a:t>
            </a:r>
          </a:p>
          <a:p>
            <a:pPr algn="ctr"/>
            <a:endParaRPr lang="en-ZA" sz="1400" b="1" dirty="0">
              <a:solidFill>
                <a:schemeClr val="tx1"/>
              </a:solidFill>
            </a:endParaRPr>
          </a:p>
        </p:txBody>
      </p:sp>
      <p:sp>
        <p:nvSpPr>
          <p:cNvPr id="45" name="Right Arrow 44"/>
          <p:cNvSpPr/>
          <p:nvPr/>
        </p:nvSpPr>
        <p:spPr>
          <a:xfrm rot="10800000">
            <a:off x="5229883" y="4414286"/>
            <a:ext cx="503683" cy="254222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6" name="Rectangle 45"/>
          <p:cNvSpPr/>
          <p:nvPr/>
        </p:nvSpPr>
        <p:spPr>
          <a:xfrm>
            <a:off x="6740933" y="4855626"/>
            <a:ext cx="629604" cy="25422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schemeClr val="tx1"/>
                </a:solidFill>
              </a:rPr>
              <a:t>Data</a:t>
            </a:r>
            <a:endParaRPr lang="en-ZA" sz="1200" b="1" dirty="0">
              <a:solidFill>
                <a:schemeClr val="tx1"/>
              </a:solidFill>
            </a:endParaRPr>
          </a:p>
        </p:txBody>
      </p:sp>
      <p:sp>
        <p:nvSpPr>
          <p:cNvPr id="38" name="Can 37"/>
          <p:cNvSpPr/>
          <p:nvPr/>
        </p:nvSpPr>
        <p:spPr>
          <a:xfrm>
            <a:off x="7299305" y="1706146"/>
            <a:ext cx="1593175" cy="89687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 smtClean="0">
                <a:solidFill>
                  <a:schemeClr val="tx1"/>
                </a:solidFill>
              </a:rPr>
              <a:t>Cradock Hydro</a:t>
            </a:r>
            <a:endParaRPr lang="en-ZA" sz="1600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 rot="19251515">
            <a:off x="7851182" y="5590341"/>
            <a:ext cx="960939" cy="255908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b="1" dirty="0" smtClean="0">
                <a:solidFill>
                  <a:schemeClr val="tx1"/>
                </a:solidFill>
              </a:rPr>
              <a:t>Approval</a:t>
            </a:r>
            <a:endParaRPr lang="en-ZA" sz="1100" b="1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5373216"/>
            <a:ext cx="1871704" cy="121719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ZA" sz="1400" dirty="0" smtClean="0">
                <a:solidFill>
                  <a:schemeClr val="bg1"/>
                </a:solidFill>
              </a:rPr>
              <a:t>Located at PE</a:t>
            </a:r>
            <a:endParaRPr lang="en-ZA" sz="1400" dirty="0">
              <a:solidFill>
                <a:schemeClr val="bg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184223" y="5500327"/>
            <a:ext cx="1511050" cy="69911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b="1" dirty="0" smtClean="0">
                <a:solidFill>
                  <a:schemeClr val="tx1"/>
                </a:solidFill>
              </a:rPr>
              <a:t>Scenarios</a:t>
            </a:r>
            <a:endParaRPr lang="en-ZA" sz="2000" b="1" dirty="0">
              <a:solidFill>
                <a:schemeClr val="tx1"/>
              </a:solidFill>
            </a:endParaRPr>
          </a:p>
        </p:txBody>
      </p:sp>
      <p:sp>
        <p:nvSpPr>
          <p:cNvPr id="60" name="Right Arrow 59"/>
          <p:cNvSpPr/>
          <p:nvPr/>
        </p:nvSpPr>
        <p:spPr>
          <a:xfrm>
            <a:off x="1695273" y="5754549"/>
            <a:ext cx="503683" cy="25422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1" name="Rectangle 60"/>
          <p:cNvSpPr/>
          <p:nvPr/>
        </p:nvSpPr>
        <p:spPr>
          <a:xfrm>
            <a:off x="58302" y="6008771"/>
            <a:ext cx="629604" cy="25422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schemeClr val="tx1"/>
                </a:solidFill>
              </a:rPr>
              <a:t>Data</a:t>
            </a:r>
            <a:endParaRPr lang="en-ZA" sz="1200" b="1" dirty="0">
              <a:solidFill>
                <a:schemeClr val="tx1"/>
              </a:solidFill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 rot="5400000">
            <a:off x="2028409" y="5885717"/>
            <a:ext cx="512501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ight Arrow 62"/>
          <p:cNvSpPr/>
          <p:nvPr/>
        </p:nvSpPr>
        <p:spPr>
          <a:xfrm>
            <a:off x="2388340" y="5754549"/>
            <a:ext cx="503683" cy="254222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4" grpId="0" animBg="1"/>
      <p:bldP spid="25" grpId="0" animBg="1"/>
      <p:bldP spid="26" grpId="0" animBg="1"/>
      <p:bldP spid="27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38" grpId="0" animBg="1"/>
      <p:bldP spid="56" grpId="0" animBg="1"/>
      <p:bldP spid="58" grpId="0" animBg="1"/>
      <p:bldP spid="59" grpId="0" animBg="1"/>
      <p:bldP spid="60" grpId="0" animBg="1"/>
      <p:bldP spid="61" grpId="0" animBg="1"/>
      <p:bldP spid="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ZA" dirty="0" smtClean="0"/>
              <a:t>MIKE 11 is a one dimensional hydrodynamic model</a:t>
            </a:r>
          </a:p>
          <a:p>
            <a:pPr>
              <a:buFont typeface="Wingdings" pitchFamily="2" charset="2"/>
              <a:buChar char="q"/>
            </a:pPr>
            <a:r>
              <a:rPr lang="en-ZA" dirty="0" smtClean="0"/>
              <a:t>Simulating both flow and water quality (TDS) components in </a:t>
            </a:r>
            <a:r>
              <a:rPr lang="en-ZA" dirty="0"/>
              <a:t>the </a:t>
            </a:r>
            <a:r>
              <a:rPr lang="en-ZA" dirty="0" smtClean="0"/>
              <a:t>OFS network</a:t>
            </a:r>
          </a:p>
          <a:p>
            <a:pPr>
              <a:buFont typeface="Wingdings" pitchFamily="2" charset="2"/>
              <a:buChar char="q"/>
            </a:pPr>
            <a:r>
              <a:rPr lang="en-ZA" dirty="0" smtClean="0"/>
              <a:t>Configured by University of Stellenbosch and DHI Denmark as part of previous project</a:t>
            </a:r>
          </a:p>
          <a:p>
            <a:pPr>
              <a:buFont typeface="Wingdings" pitchFamily="2" charset="2"/>
              <a:buChar char="q"/>
            </a:pPr>
            <a:r>
              <a:rPr lang="en-ZA" dirty="0" smtClean="0"/>
              <a:t>Utilises the data assimilation module to correct model output up to time of forecast with the real-time observations from the field</a:t>
            </a:r>
          </a:p>
          <a:p>
            <a:pPr>
              <a:buFont typeface="Wingdings" pitchFamily="2" charset="2"/>
              <a:buChar char="q"/>
            </a:pPr>
            <a:r>
              <a:rPr lang="en-ZA" dirty="0" smtClean="0"/>
              <a:t>Run on a time scale of 10 days, 5 days hind cast, 5 days forecast</a:t>
            </a:r>
          </a:p>
          <a:p>
            <a:pPr>
              <a:buFont typeface="Wingdings" pitchFamily="2" charset="2"/>
              <a:buChar char="q"/>
            </a:pPr>
            <a:endParaRPr lang="en-ZA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87216" y="0"/>
            <a:ext cx="7056784" cy="1008112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SIMULATION MODELLING:</a:t>
            </a:r>
            <a:br>
              <a:rPr lang="en-ZA" dirty="0" smtClean="0"/>
            </a:br>
            <a:r>
              <a:rPr lang="en-ZA" dirty="0" smtClean="0"/>
              <a:t>MIKE 11 Simulation Model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40007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DWA teamplate_Jul 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DHI_UK</Template>
  <TotalTime>5873</TotalTime>
  <Words>878</Words>
  <Application>Microsoft Office PowerPoint</Application>
  <PresentationFormat>On-screen Show (4:3)</PresentationFormat>
  <Paragraphs>171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DWA teamplate_Jul 10</vt:lpstr>
      <vt:lpstr>Slide 1</vt:lpstr>
      <vt:lpstr>PRESENTATION OUTLINE</vt:lpstr>
      <vt:lpstr>INTRODUCTION</vt:lpstr>
      <vt:lpstr>Slide 4</vt:lpstr>
      <vt:lpstr>INTRODUCTION: Challenges and Objectives</vt:lpstr>
      <vt:lpstr>BACKGROUND</vt:lpstr>
      <vt:lpstr>FRAMEWORK DESCRIPTION: What is required for OFS-RT?</vt:lpstr>
      <vt:lpstr>FRAMEWORK DESCRIPTION: OFS-RT DSS Framework Architecture</vt:lpstr>
      <vt:lpstr>SIMULATION MODELLING: MIKE 11 Simulation Model</vt:lpstr>
      <vt:lpstr>SIMULATION MODELLING: Outputs / Objectives</vt:lpstr>
      <vt:lpstr>SIMULATION MODELLING: Example Model Outputs</vt:lpstr>
      <vt:lpstr>SIMULATION MODELLING: Q3H005 - Waaikraal (River Gauge)</vt:lpstr>
      <vt:lpstr>SIMULATION MODELLING: N2L001 – Parshall 3 (Canal Gauge)</vt:lpstr>
      <vt:lpstr>SIMULATION MODELLING: Notes on Model Outputs</vt:lpstr>
      <vt:lpstr>WATER USER MANAGEMENT [1]</vt:lpstr>
      <vt:lpstr>WATER USER MANAGEMENT [2]</vt:lpstr>
      <vt:lpstr>WATER USER MANAGEMENT [3]</vt:lpstr>
      <vt:lpstr>WATER USER MANAGEMENT [4]</vt:lpstr>
      <vt:lpstr>WATER USER MANAGEMENT [5]</vt:lpstr>
      <vt:lpstr>PROJECT DASHBOARDS</vt:lpstr>
      <vt:lpstr>Slide 21</vt:lpstr>
      <vt:lpstr>Slide 22</vt:lpstr>
      <vt:lpstr>Slide 23</vt:lpstr>
      <vt:lpstr>Slide 24</vt:lpstr>
      <vt:lpstr>Slide 25</vt:lpstr>
      <vt:lpstr>CONCLUSIONS, OUTCOMES &amp; RECOMMENDATIONS</vt:lpstr>
      <vt:lpstr>CONCLUSIONS, OUTCOMES &amp; RECOMMENDATIONS</vt:lpstr>
      <vt:lpstr>Thank you!</vt:lpstr>
    </vt:vector>
  </TitlesOfParts>
  <Company>DHI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Kevin Greaves</dc:creator>
  <cp:lastModifiedBy>retiefp</cp:lastModifiedBy>
  <cp:revision>126</cp:revision>
  <cp:lastPrinted>2012-10-01T05:46:48Z</cp:lastPrinted>
  <dcterms:created xsi:type="dcterms:W3CDTF">2010-11-02T14:37:08Z</dcterms:created>
  <dcterms:modified xsi:type="dcterms:W3CDTF">2012-10-17T12:50:30Z</dcterms:modified>
</cp:coreProperties>
</file>